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57" r:id="rId6"/>
    <p:sldId id="258"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72" y="-5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D57FF3E-7BC4-4537-B1FD-8D24A4B36279}" type="datetimeFigureOut">
              <a:rPr lang="en-US" smtClean="0"/>
              <a:pPr/>
              <a:t>10/8/2013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61C21D5-F447-4E70-84E7-F6F1E248BACC}"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57FF3E-7BC4-4537-B1FD-8D24A4B36279}" type="datetimeFigureOut">
              <a:rPr lang="en-US" smtClean="0"/>
              <a:pPr/>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C21D5-F447-4E70-84E7-F6F1E248BA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57FF3E-7BC4-4537-B1FD-8D24A4B36279}" type="datetimeFigureOut">
              <a:rPr lang="en-US" smtClean="0"/>
              <a:pPr/>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C21D5-F447-4E70-84E7-F6F1E248BA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D57FF3E-7BC4-4537-B1FD-8D24A4B36279}" type="datetimeFigureOut">
              <a:rPr lang="en-US" smtClean="0"/>
              <a:pPr/>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C21D5-F447-4E70-84E7-F6F1E248BACC}"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2" end="2"/>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3" end="3"/>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5">
        <p:tmplLst>
          <p:tmpl lvl="1">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subTnLst>
                    <p:animClr clrSpc="rgb" dir="cw">
                      <p:cBhvr override="childStyle">
                        <p:cTn dur="1" fill="hold" display="0" masterRel="nextClick" afterEffect="1"/>
                        <p:tgtEl>
                          <p:spTgt spid="8"/>
                        </p:tgtEl>
                        <p:attrNameLst>
                          <p:attrName>ppt_c</p:attrName>
                        </p:attrNameLst>
                      </p:cBhvr>
                      <p:to>
                        <a:schemeClr val="bg2"/>
                      </p:to>
                    </p:animClr>
                  </p:subTnLst>
                </p:cTn>
              </p:par>
            </p:tnLst>
          </p:tmpl>
          <p:tmpl lvl="2">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subTnLst>
                    <p:animClr clrSpc="rgb" dir="cw">
                      <p:cBhvr override="childStyle">
                        <p:cTn dur="1" fill="hold" display="0" masterRel="nextClick" afterEffect="1"/>
                        <p:tgtEl>
                          <p:spTgt spid="8"/>
                        </p:tgtEl>
                        <p:attrNameLst>
                          <p:attrName>ppt_c</p:attrName>
                        </p:attrNameLst>
                      </p:cBhvr>
                      <p:to>
                        <a:schemeClr val="bg2"/>
                      </p:to>
                    </p:animClr>
                  </p:subTnLst>
                </p:cTn>
              </p:par>
            </p:tnLst>
          </p:tmpl>
          <p:tmpl lvl="3">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subTnLst>
                    <p:animClr clrSpc="rgb" dir="cw">
                      <p:cBhvr override="childStyle">
                        <p:cTn dur="1" fill="hold" display="0" masterRel="nextClick" afterEffect="1"/>
                        <p:tgtEl>
                          <p:spTgt spid="8"/>
                        </p:tgtEl>
                        <p:attrNameLst>
                          <p:attrName>ppt_c</p:attrName>
                        </p:attrNameLst>
                      </p:cBhvr>
                      <p:to>
                        <a:schemeClr val="bg2"/>
                      </p:to>
                    </p:animClr>
                  </p:subTnLst>
                </p:cTn>
              </p:par>
            </p:tnLst>
          </p:tmpl>
          <p:tmpl lvl="4">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subTnLst>
                    <p:animClr clrSpc="rgb" dir="cw">
                      <p:cBhvr override="childStyle">
                        <p:cTn dur="1" fill="hold" display="0" masterRel="nextClick" afterEffect="1"/>
                        <p:tgtEl>
                          <p:spTgt spid="8"/>
                        </p:tgtEl>
                        <p:attrNameLst>
                          <p:attrName>ppt_c</p:attrName>
                        </p:attrNameLst>
                      </p:cBhvr>
                      <p:to>
                        <a:schemeClr val="bg2"/>
                      </p:to>
                    </p:animClr>
                  </p:subTnLst>
                </p:cTn>
              </p:par>
            </p:tnLst>
          </p:tmpl>
          <p:tmpl lvl="5">
            <p:tnLst>
              <p:par>
                <p:cTn presetID="1"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childTnLst>
                  <p:subTnLst>
                    <p:animClr clrSpc="rgb" dir="cw">
                      <p:cBhvr override="childStyle">
                        <p:cTn dur="1" fill="hold" display="0" masterRel="nextClick" afterEffect="1"/>
                        <p:tgtEl>
                          <p:spTgt spid="8"/>
                        </p:tgtEl>
                        <p:attrNameLst>
                          <p:attrName>ppt_c</p:attrName>
                        </p:attrNameLst>
                      </p:cBhvr>
                      <p:to>
                        <a:schemeClr val="bg2"/>
                      </p:to>
                    </p:animClr>
                  </p:sub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D57FF3E-7BC4-4537-B1FD-8D24A4B36279}" type="datetimeFigureOut">
              <a:rPr lang="en-US" smtClean="0"/>
              <a:pPr/>
              <a:t>10/8/2013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61C21D5-F447-4E70-84E7-F6F1E248BAC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D57FF3E-7BC4-4537-B1FD-8D24A4B36279}" type="datetimeFigureOut">
              <a:rPr lang="en-US" smtClean="0"/>
              <a:pPr/>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1C21D5-F447-4E70-84E7-F6F1E248BACC}"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D57FF3E-7BC4-4537-B1FD-8D24A4B36279}" type="datetimeFigureOut">
              <a:rPr lang="en-US" smtClean="0"/>
              <a:pPr/>
              <a:t>10/8/2013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1C21D5-F447-4E70-84E7-F6F1E248BACC}"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D57FF3E-7BC4-4537-B1FD-8D24A4B36279}" type="datetimeFigureOut">
              <a:rPr lang="en-US" smtClean="0"/>
              <a:pPr/>
              <a:t>10/8/2013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1C21D5-F447-4E70-84E7-F6F1E248BA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57FF3E-7BC4-4537-B1FD-8D24A4B36279}" type="datetimeFigureOut">
              <a:rPr lang="en-US" smtClean="0"/>
              <a:pPr/>
              <a:t>10/8/2013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1C21D5-F447-4E70-84E7-F6F1E248BA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D57FF3E-7BC4-4537-B1FD-8D24A4B36279}" type="datetimeFigureOut">
              <a:rPr lang="en-US" smtClean="0"/>
              <a:pPr/>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1C21D5-F447-4E70-84E7-F6F1E248BACC}"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D57FF3E-7BC4-4537-B1FD-8D24A4B36279}" type="datetimeFigureOut">
              <a:rPr lang="en-US" smtClean="0"/>
              <a:pPr/>
              <a:t>10/8/2013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61C21D5-F447-4E70-84E7-F6F1E248BACC}"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D57FF3E-7BC4-4537-B1FD-8D24A4B36279}" type="datetimeFigureOut">
              <a:rPr lang="en-US" smtClean="0"/>
              <a:pPr/>
              <a:t>10/8/2013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61C21D5-F447-4E70-84E7-F6F1E248BA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5400" b="1" dirty="0" smtClean="0">
                <a:effectLst>
                  <a:outerShdw blurRad="38100" dist="38100" dir="2700000" algn="tl">
                    <a:srgbClr val="000000">
                      <a:alpha val="43137"/>
                    </a:srgbClr>
                  </a:outerShdw>
                </a:effectLst>
              </a:rPr>
              <a:t>An Overview</a:t>
            </a:r>
            <a:endParaRPr lang="en-US" sz="5400" b="1" dirty="0">
              <a:effectLst>
                <a:outerShdw blurRad="38100" dist="38100" dir="2700000" algn="tl">
                  <a:srgbClr val="000000">
                    <a:alpha val="43137"/>
                  </a:srgbClr>
                </a:outerShdw>
              </a:effectLst>
            </a:endParaRPr>
          </a:p>
        </p:txBody>
      </p:sp>
      <p:sp>
        <p:nvSpPr>
          <p:cNvPr id="4" name="Rectangle 3"/>
          <p:cNvSpPr/>
          <p:nvPr/>
        </p:nvSpPr>
        <p:spPr>
          <a:xfrm>
            <a:off x="1071538" y="3214686"/>
            <a:ext cx="7026282"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CA"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Good Will Hunting</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6" name="Picture 5" descr="matt_damon7.jpg"/>
          <p:cNvPicPr>
            <a:picLocks noChangeAspect="1"/>
          </p:cNvPicPr>
          <p:nvPr/>
        </p:nvPicPr>
        <p:blipFill>
          <a:blip r:embed="rId2" cstate="print"/>
          <a:stretch>
            <a:fillRect/>
          </a:stretch>
        </p:blipFill>
        <p:spPr>
          <a:xfrm>
            <a:off x="3214678" y="4429132"/>
            <a:ext cx="2800931" cy="1867291"/>
          </a:xfrm>
          <a:prstGeom prst="rect">
            <a:avLst/>
          </a:prstGeom>
          <a:effectLst>
            <a:innerShdw blurRad="63500" dist="50800" dir="2700000">
              <a:srgbClr val="FFC000">
                <a:alpha val="50000"/>
              </a:srgbClr>
            </a:inn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effectLst>
                  <a:outerShdw blurRad="38100" dist="38100" dir="2700000" algn="tl">
                    <a:srgbClr val="000000">
                      <a:alpha val="43137"/>
                    </a:srgbClr>
                  </a:outerShdw>
                </a:effectLst>
              </a:rPr>
              <a:t>Overview</a:t>
            </a:r>
            <a:endParaRPr lang="en-CA" b="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US" dirty="0" smtClean="0"/>
              <a:t>Set in Boston, Massachusetts</a:t>
            </a:r>
          </a:p>
          <a:p>
            <a:r>
              <a:rPr lang="en-US" dirty="0" smtClean="0"/>
              <a:t>Tells story of Will Hunting, a troubled prodigy who works as janitor at the Massachusetts Institute of Technology</a:t>
            </a:r>
          </a:p>
          <a:p>
            <a:r>
              <a:rPr lang="en-US" dirty="0" smtClean="0"/>
              <a:t>His knowledge of and facility with higher mathematics far outstrips that of anyone in the University.</a:t>
            </a:r>
          </a:p>
          <a:p>
            <a:r>
              <a:rPr lang="en-US" dirty="0" smtClean="0"/>
              <a:t>Will must learn to overcome his deep fear of abandonment in order to learn how to trust and love people who care about him.</a:t>
            </a:r>
          </a:p>
          <a:p>
            <a:endParaRPr lang="en-CA" dirty="0"/>
          </a:p>
        </p:txBody>
      </p:sp>
    </p:spTree>
    <p:extLst>
      <p:ext uri="{BB962C8B-B14F-4D97-AF65-F5344CB8AC3E}">
        <p14:creationId xmlns:p14="http://schemas.microsoft.com/office/powerpoint/2010/main" val="2061787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effectLst>
                  <a:outerShdw blurRad="38100" dist="38100" dir="2700000" algn="tl">
                    <a:srgbClr val="000000">
                      <a:alpha val="43137"/>
                    </a:srgbClr>
                  </a:outerShdw>
                </a:effectLst>
              </a:rPr>
              <a:t>Overview</a:t>
            </a:r>
            <a:endParaRPr lang="en-CA" b="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US" dirty="0" smtClean="0"/>
              <a:t>Story of a young man and his struggle with both himself and  personal relationships.</a:t>
            </a:r>
          </a:p>
          <a:p>
            <a:r>
              <a:rPr lang="en-US" dirty="0" smtClean="0"/>
              <a:t>Trying to work through his problems so that he can open up to others and being putting his immeasurable intellectual potential to work.</a:t>
            </a:r>
            <a:endParaRPr lang="en-CA" dirty="0"/>
          </a:p>
        </p:txBody>
      </p:sp>
      <p:pic>
        <p:nvPicPr>
          <p:cNvPr id="1028" name="Picture 4" descr="I:\Fall 2013\Human Mind F2013\Good Will\math.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247" y="4203256"/>
            <a:ext cx="2233577" cy="15300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I:\Fall 2013\Human Mind F2013\Good Will\throa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1840" y="4166205"/>
            <a:ext cx="2768726" cy="1530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Fall 2013\Human Mind F2013\Good Will\hu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2160" y="4149080"/>
            <a:ext cx="2833334" cy="153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6932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The Fields Medal</a:t>
            </a:r>
            <a:endParaRPr lang="en-CA"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US" dirty="0" smtClean="0"/>
              <a:t>Officially know as </a:t>
            </a:r>
            <a:r>
              <a:rPr lang="en-US" b="1" dirty="0" smtClean="0">
                <a:solidFill>
                  <a:srgbClr val="0070C0"/>
                </a:solidFill>
                <a:effectLst>
                  <a:outerShdw blurRad="38100" dist="38100" dir="2700000" algn="tl">
                    <a:srgbClr val="000000">
                      <a:alpha val="43137"/>
                    </a:srgbClr>
                  </a:outerShdw>
                </a:effectLst>
              </a:rPr>
              <a:t>International Medal for Outstanding Discoveries in Mathematics</a:t>
            </a:r>
            <a:r>
              <a:rPr lang="en-US" dirty="0" smtClean="0"/>
              <a:t>.</a:t>
            </a:r>
          </a:p>
          <a:p>
            <a:r>
              <a:rPr lang="en-US" dirty="0" smtClean="0"/>
              <a:t>Awarded to two, three or four mathematics not over 40 every four years.</a:t>
            </a:r>
          </a:p>
          <a:p>
            <a:r>
              <a:rPr lang="en-US" dirty="0" smtClean="0"/>
              <a:t>Viewed as the greatest </a:t>
            </a:r>
            <a:r>
              <a:rPr lang="en-US" dirty="0" err="1" smtClean="0"/>
              <a:t>honour</a:t>
            </a:r>
            <a:r>
              <a:rPr lang="en-US" dirty="0" smtClean="0"/>
              <a:t> a young mathematician can receive.</a:t>
            </a:r>
            <a:endParaRPr lang="en-C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4338774"/>
            <a:ext cx="19050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6000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rgbClr val="00B050"/>
                </a:solidFill>
              </a:rPr>
              <a:t>Attachment Theory</a:t>
            </a:r>
            <a:endParaRPr lang="en-US" b="1" dirty="0">
              <a:solidFill>
                <a:srgbClr val="00B050"/>
              </a:solidFill>
            </a:endParaRPr>
          </a:p>
        </p:txBody>
      </p:sp>
      <p:sp>
        <p:nvSpPr>
          <p:cNvPr id="3" name="Content Placeholder 2"/>
          <p:cNvSpPr>
            <a:spLocks noGrp="1"/>
          </p:cNvSpPr>
          <p:nvPr>
            <p:ph sz="quarter" idx="1"/>
          </p:nvPr>
        </p:nvSpPr>
        <p:spPr/>
        <p:txBody>
          <a:bodyPr>
            <a:normAutofit lnSpcReduction="10000"/>
          </a:bodyPr>
          <a:lstStyle/>
          <a:p>
            <a:r>
              <a:rPr lang="en-US" dirty="0" smtClean="0">
                <a:latin typeface="Times New Roman" pitchFamily="18" charset="0"/>
                <a:cs typeface="Times New Roman" pitchFamily="18" charset="0"/>
              </a:rPr>
              <a:t>Accepted by most psychologists and psychiatrists as the best explanation for how we develop the capacity to form relationships with others and relate to our environment.</a:t>
            </a:r>
          </a:p>
          <a:p>
            <a:r>
              <a:rPr lang="en-US" dirty="0" smtClean="0">
                <a:latin typeface="Times New Roman" pitchFamily="18" charset="0"/>
              </a:rPr>
              <a:t>Asserts that the methods we use to relate to others, manage our needs, express our demands, and shape our expectations for the world are rooted in our relationships with our early caregivers.</a:t>
            </a:r>
          </a:p>
          <a:p>
            <a:r>
              <a:rPr lang="en-US" dirty="0" smtClean="0">
                <a:latin typeface="Times New Roman" pitchFamily="18" charset="0"/>
                <a:cs typeface="Times New Roman" pitchFamily="18" charset="0"/>
              </a:rPr>
              <a:t>Through these interactions we learn to balance our feelings and need states with others and to establish our varying degrees of independence, dependence, power, and control.</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rgbClr val="00B050"/>
                </a:solidFill>
              </a:rPr>
              <a:t>Attachment Theory</a:t>
            </a:r>
            <a:endParaRPr lang="en-CA" dirty="0">
              <a:solidFill>
                <a:srgbClr val="00B050"/>
              </a:solidFill>
            </a:endParaRPr>
          </a:p>
        </p:txBody>
      </p:sp>
      <p:sp>
        <p:nvSpPr>
          <p:cNvPr id="3" name="Content Placeholder 2"/>
          <p:cNvSpPr>
            <a:spLocks noGrp="1"/>
          </p:cNvSpPr>
          <p:nvPr>
            <p:ph sz="quarter" idx="1"/>
          </p:nvPr>
        </p:nvSpPr>
        <p:spPr/>
        <p:txBody>
          <a:bodyPr/>
          <a:lstStyle/>
          <a:p>
            <a:r>
              <a:rPr lang="en-CA" dirty="0" smtClean="0">
                <a:latin typeface="Times New Roman" pitchFamily="18" charset="0"/>
                <a:cs typeface="Times New Roman" pitchFamily="18" charset="0"/>
              </a:rPr>
              <a:t>Early attachment is established in infancy and is primarily based on the acknowledgment and gratification of basic biological needs:</a:t>
            </a:r>
          </a:p>
          <a:p>
            <a:pPr lvl="1"/>
            <a:r>
              <a:rPr lang="en-CA" dirty="0" smtClean="0">
                <a:latin typeface="Times New Roman" pitchFamily="18" charset="0"/>
                <a:cs typeface="Times New Roman" pitchFamily="18" charset="0"/>
              </a:rPr>
              <a:t> the need to eat,</a:t>
            </a:r>
          </a:p>
          <a:p>
            <a:pPr lvl="1"/>
            <a:r>
              <a:rPr lang="en-CA" dirty="0" smtClean="0">
                <a:latin typeface="Times New Roman" pitchFamily="18" charset="0"/>
                <a:cs typeface="Times New Roman" pitchFamily="18" charset="0"/>
              </a:rPr>
              <a:t> the need to drink,</a:t>
            </a:r>
          </a:p>
          <a:p>
            <a:pPr lvl="1"/>
            <a:r>
              <a:rPr lang="en-CA" dirty="0" smtClean="0">
                <a:latin typeface="Times New Roman" pitchFamily="18" charset="0"/>
                <a:cs typeface="Times New Roman" pitchFamily="18" charset="0"/>
              </a:rPr>
              <a:t> the need to be comfortable (not cold, hot, or wet)</a:t>
            </a:r>
          </a:p>
          <a:p>
            <a:pPr lvl="1"/>
            <a:r>
              <a:rPr lang="en-CA" dirty="0" smtClean="0">
                <a:latin typeface="Times New Roman" pitchFamily="18" charset="0"/>
                <a:cs typeface="Times New Roman" pitchFamily="18" charset="0"/>
              </a:rPr>
              <a:t> the need to sleep,</a:t>
            </a:r>
          </a:p>
          <a:p>
            <a:pPr lvl="1"/>
            <a:r>
              <a:rPr lang="en-CA" dirty="0" smtClean="0">
                <a:latin typeface="Times New Roman" pitchFamily="18" charset="0"/>
                <a:cs typeface="Times New Roman" pitchFamily="18" charset="0"/>
              </a:rPr>
              <a:t> and the need to be </a:t>
            </a:r>
            <a:r>
              <a:rPr lang="en-CA" b="1" dirty="0" smtClean="0">
                <a:solidFill>
                  <a:srgbClr val="00B050"/>
                </a:solidFill>
                <a:latin typeface="Times New Roman" pitchFamily="18" charset="0"/>
                <a:cs typeface="Times New Roman" pitchFamily="18" charset="0"/>
              </a:rPr>
              <a:t>free from fear</a:t>
            </a:r>
            <a:r>
              <a:rPr lang="en-CA" dirty="0" smtClean="0">
                <a:latin typeface="Times New Roman" pitchFamily="18" charset="0"/>
                <a:cs typeface="Times New Roman" pitchFamily="18" charset="0"/>
              </a:rPr>
              <a:t>.</a:t>
            </a:r>
            <a:endParaRPr lang="en-CA"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hlink"/>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chemeClr val="hlink"/>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chemeClr va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solidFill>
                  <a:srgbClr val="00B050"/>
                </a:solidFill>
              </a:rPr>
              <a:t>Attachment Disorder</a:t>
            </a:r>
            <a:endParaRPr lang="en-CA" dirty="0"/>
          </a:p>
        </p:txBody>
      </p:sp>
      <p:sp>
        <p:nvSpPr>
          <p:cNvPr id="3" name="Content Placeholder 2"/>
          <p:cNvSpPr>
            <a:spLocks noGrp="1"/>
          </p:cNvSpPr>
          <p:nvPr>
            <p:ph sz="quarter" idx="1"/>
          </p:nvPr>
        </p:nvSpPr>
        <p:spPr/>
        <p:txBody>
          <a:bodyPr>
            <a:normAutofit lnSpcReduction="10000"/>
          </a:bodyPr>
          <a:lstStyle/>
          <a:p>
            <a:r>
              <a:rPr lang="en-CA" dirty="0" smtClean="0">
                <a:latin typeface="Times New Roman" pitchFamily="18" charset="0"/>
                <a:cs typeface="Times New Roman" pitchFamily="18" charset="0"/>
              </a:rPr>
              <a:t>Will has a classic attachment disorder.</a:t>
            </a:r>
          </a:p>
          <a:p>
            <a:r>
              <a:rPr lang="en-CA" dirty="0" smtClean="0">
                <a:latin typeface="Times New Roman" pitchFamily="18" charset="0"/>
                <a:cs typeface="Times New Roman" pitchFamily="18" charset="0"/>
              </a:rPr>
              <a:t>Abused as a child, has trouble developing meaningful and appropriate relationships with adults and women.</a:t>
            </a:r>
          </a:p>
          <a:p>
            <a:r>
              <a:rPr lang="en-CA" dirty="0" smtClean="0">
                <a:latin typeface="Times New Roman" pitchFamily="18" charset="0"/>
                <a:cs typeface="Times New Roman" pitchFamily="18" charset="0"/>
              </a:rPr>
              <a:t>Makes friends with people who cannot begin to complete with his intelligence.</a:t>
            </a:r>
          </a:p>
          <a:p>
            <a:r>
              <a:rPr lang="en-CA" dirty="0" smtClean="0">
                <a:latin typeface="Times New Roman" pitchFamily="18" charset="0"/>
                <a:cs typeface="Times New Roman" pitchFamily="18" charset="0"/>
              </a:rPr>
              <a:t>If he has a disagreement with someone or dislikes them, he will assault them either verbally or physically.</a:t>
            </a:r>
          </a:p>
          <a:p>
            <a:r>
              <a:rPr lang="en-CA" dirty="0" smtClean="0">
                <a:latin typeface="Times New Roman" pitchFamily="18" charset="0"/>
                <a:cs typeface="Times New Roman" pitchFamily="18" charset="0"/>
              </a:rPr>
              <a:t>His anger is one of his many defences to mask his inner feelings and guard his inner self.</a:t>
            </a:r>
          </a:p>
          <a:p>
            <a:r>
              <a:rPr lang="en-CA" dirty="0" smtClean="0">
                <a:latin typeface="Times New Roman" pitchFamily="18" charset="0"/>
                <a:cs typeface="Times New Roman" pitchFamily="18" charset="0"/>
              </a:rPr>
              <a:t>His subconscious is determined that no one will be able to penetrate his defences and </a:t>
            </a:r>
            <a:r>
              <a:rPr lang="en-CA" b="1" dirty="0" smtClean="0">
                <a:solidFill>
                  <a:srgbClr val="00B050"/>
                </a:solidFill>
                <a:latin typeface="Times New Roman" pitchFamily="18" charset="0"/>
                <a:cs typeface="Times New Roman" pitchFamily="18" charset="0"/>
              </a:rPr>
              <a:t>hurt</a:t>
            </a:r>
            <a:r>
              <a:rPr lang="en-CA" dirty="0" smtClean="0">
                <a:latin typeface="Times New Roman" pitchFamily="18" charset="0"/>
                <a:cs typeface="Times New Roman" pitchFamily="18" charset="0"/>
              </a:rPr>
              <a:t> him.</a:t>
            </a:r>
            <a:endParaRPr lang="en-CA"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hlink"/>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chemeClr val="hlink"/>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chemeClr va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83</TotalTime>
  <Words>408</Words>
  <Application>Microsoft Office PowerPoint</Application>
  <PresentationFormat>On-screen Show (4:3)</PresentationFormat>
  <Paragraphs>32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Equity</vt:lpstr>
      <vt:lpstr>An Overview</vt:lpstr>
      <vt:lpstr>Overview</vt:lpstr>
      <vt:lpstr>Overview</vt:lpstr>
      <vt:lpstr>The Fields Medal</vt:lpstr>
      <vt:lpstr>Attachment Theory</vt:lpstr>
      <vt:lpstr>Attachment Theory</vt:lpstr>
      <vt:lpstr>Attachment Disorder</vt:lpstr>
    </vt:vector>
  </TitlesOfParts>
  <Company>SSFC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Attachment Theory</dc:title>
  <dc:creator>ITS</dc:creator>
  <cp:lastModifiedBy>Joe Mior</cp:lastModifiedBy>
  <cp:revision>8</cp:revision>
  <dcterms:created xsi:type="dcterms:W3CDTF">2010-10-12T20:52:37Z</dcterms:created>
  <dcterms:modified xsi:type="dcterms:W3CDTF">2013-10-08T16:46:17Z</dcterms:modified>
</cp:coreProperties>
</file>